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0"/>
  </p:notesMasterIdLst>
  <p:sldIdLst>
    <p:sldId id="390" r:id="rId3"/>
    <p:sldId id="391" r:id="rId4"/>
    <p:sldId id="392" r:id="rId5"/>
    <p:sldId id="393" r:id="rId6"/>
    <p:sldId id="394" r:id="rId7"/>
    <p:sldId id="324" r:id="rId8"/>
    <p:sldId id="3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0000"/>
    <a:srgbClr val="675B93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2645" autoAdjust="0"/>
  </p:normalViewPr>
  <p:slideViewPr>
    <p:cSldViewPr snapToGrid="0">
      <p:cViewPr varScale="1">
        <p:scale>
          <a:sx n="93" d="100"/>
          <a:sy n="93" d="100"/>
        </p:scale>
        <p:origin x="53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9359B-D5BF-4917-ACEC-3DC5EB3F1AB2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07D0E-785C-48F1-A1E8-B226AA427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5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1FF8B-EE21-419B-2A2A-271EA53AD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16128-A5AE-ABC6-7759-8D4035342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3F47E8-9652-AEFF-89CA-CB2D3F268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0D5BA-883F-D49D-A9F4-27E6D6EDE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5D057-4604-7641-5FFB-9F0C8F762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FF9591-DD4C-E5D6-34B6-E56791E6B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7164F-0745-D70B-8F7D-B4E1D5A82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A00A6-6609-CFF8-ED38-59F3B5438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3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81EF8-CDE9-433E-2F9E-0C237BBF4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7C450-B3B8-8818-49AB-6B5E8C4EF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54F64-D006-8C14-3394-EDB1B1D4B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30160-ED4A-B009-AEC1-CC37D95E7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2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B742-F14C-60D2-4645-AD071667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0E20D-43E9-EFA3-BD04-5904F4B22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83FC4-F222-6BFA-CC1A-0FA59EB34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391BB-2445-F031-35BC-990C82C29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9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C8B18-DCE0-94DD-EB9E-F7CFB78FD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53931-82D8-0490-CBA3-F27D266CB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28161-A00C-4BB3-9702-7C7065520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4947A-FD9C-6298-9171-97B5C263F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07D0E-785C-48F1-A1E8-B226AA427CA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26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483EC-27F4-4830-9869-009980C184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4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97C9-5AAD-B6B1-0A5A-93C5AAD85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DBB35-6824-49C1-4336-439E18F45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8084C-BBA9-9581-906E-00CDEA77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C605-D165-8901-2E41-C9C8648D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3430-F37A-7B3A-57B1-A823F67A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5E1E-666E-A92C-FB2F-D08EA5ED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1B390-99A2-3CD1-71A4-AF17AA8CA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F8C71-3E8B-604F-009F-93F7B1B8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280E5-F6A4-FDE4-65C2-2A853D13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45B3A-541A-8A76-5498-53C45F22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29BEC-9E73-9ED3-E1F2-CB0123065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69A45-E728-F72E-9FF1-A7AF00D1D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E0F34-E316-B725-D867-4118CC17F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8D8A4-CC80-9312-F21D-7BB5B67C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AADF-F3A8-8F97-9722-0CBE1BE8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7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F448-30D2-82A2-0752-79B80CA8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900075"/>
            <a:ext cx="9144000" cy="469769"/>
          </a:xfrm>
        </p:spPr>
        <p:txBody>
          <a:bodyPr anchor="b">
            <a:noAutofit/>
          </a:bodyPr>
          <a:lstStyle>
            <a:lvl1pPr algn="ctr">
              <a:defRPr sz="2800">
                <a:solidFill>
                  <a:srgbClr val="675B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562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F448-30D2-82A2-0752-79B80CA8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FB50D-2667-340D-2E56-FB3F87E03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6106A-E153-0F7E-25D1-5502C9CF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0A84-5B3E-479F-9AA8-62A99FA8D211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03004-DF19-E4BE-45D0-8ED7FA00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5DB9-61EE-2441-1868-D98E998F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4FA3-6F0A-4325-8824-800B32EA2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20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A524-2809-9F90-795F-CC81949B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F13BA-F71F-8759-3180-1C90BDB9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46B8-40CB-66EA-E459-6D7F54F9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0A84-5B3E-479F-9AA8-62A99FA8D211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E3D19-2431-2A19-FBAC-AA89B7E2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610C3-E8E3-060F-FCF2-0B11F92D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4FA3-6F0A-4325-8824-800B32EA2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5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B019-57EA-3D40-EFA3-039C6296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ECE17-6B57-923C-0F31-DB7741A3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0A84-5B3E-479F-9AA8-62A99FA8D211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6312D-1A6B-8D3D-B806-18D788C1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BCDB7-9565-4CBB-3956-B91DC253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4FA3-6F0A-4325-8824-800B32EA2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8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2F355-9BF8-5454-DB5F-5DF7C397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0A84-5B3E-479F-9AA8-62A99FA8D211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C25C6-060A-BDCE-59BF-B5BC0087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D9F4D-4560-D708-D5AE-59F29116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A4FA3-6F0A-4325-8824-800B32EA2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2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44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dk1">
                <a:tint val="50000"/>
                <a:satMod val="300000"/>
                <a:alpha val="99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5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3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D8FE-7386-27C3-A6AB-C5BD0D0E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0BB0-9862-7276-3633-3103FB2BB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5558-F7E6-DD77-21F4-4D290A8A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4B17-6C8C-5FA4-6DF8-6051E01F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A0BE-FD75-16BD-F5CA-3A41B9F3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64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14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11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5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19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81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26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47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E59DF50-F724-A8EF-5024-D63A704D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57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190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38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5E2C-42CD-954F-EF28-31A1F44A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D0B7B-CA15-CDF3-B3A5-6FC29C895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93C2E-8E5A-1046-80D1-7DBC122E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314C4-5DC6-B201-9294-BF3D787E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B2153-34C5-511B-CE25-7F6BA2A2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9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75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9BE2-845E-DCBD-AA24-DD9B8903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7A5F-0654-A42B-5380-10E7CA07F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0C544-C4DF-E54F-1F06-516EC24BD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BF489-3CA7-B80D-58D9-1BEE7D4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0ED4E-ED42-20ED-40A0-65B3BCD2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6D82A-B1DD-CEE1-4F48-ACA20521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1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8605-CB3F-FA71-A8C6-987A0F4F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494CB-452C-1AA9-0761-3BB8EBD13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7DB28-DE33-3F3A-397F-5D8D4C791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4A58A-A069-0211-EC41-28A7075C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A5D9C-FD7E-98BF-5E52-D9C91D151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B5BE43-ADCD-7AD9-B644-2460C606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53AFE-9995-C11E-8A12-C35DB247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866E5-FA57-00CF-81E9-C35EAF7F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D1C8-BA40-CE65-0613-752E2598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7117ED-364D-27C4-65B3-3CF501A4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EC56A-4DAC-5FC4-B025-D6BA364F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763C3-F543-9373-E176-3920F65D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ED7C6-F2B7-6211-744B-FF92E09D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2DDF3-1D99-6A0A-6EC6-A4632C2A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8944-D29F-C03E-F431-BD6C072E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D5FF-025C-DDC8-07D9-FDA04DB2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C2D10-AFC0-0750-35E6-A18B51D4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D41DA-EE0F-5EE3-AF92-370DF63BF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C04EC-BA3A-64A8-2C15-549144C7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AE1D3-B756-0FAC-C2C3-0DBE727B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11983-4235-216B-B989-B4FF97F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2A57-3124-8C3B-3CD9-6F41C081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F4664-9C6F-ED1B-B1AE-B80114D25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A3D4F-8A62-9ED9-7877-25CBBC151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627A1-40E1-322A-C688-83821314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5EC3F-BFD9-A701-4EC0-EABD2112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AC4DA-32BB-53D2-1D22-36DA74D3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8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0F7FA-A232-83B1-6AEC-547237B1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C481E-F42B-2F12-A71E-9A803570E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3EFD2-9C3E-D576-241C-64FCA618B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2E7A9-24F7-4683-AF93-8CD641F46708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F0-FB20-2D0A-D531-21C6B9B78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1E49-8FC0-574F-CF1D-5F703EF79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841687-7963-48D7-AAC8-B0B7BCC1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4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49" r:id="rId13"/>
    <p:sldLayoutId id="2147483651" r:id="rId14"/>
    <p:sldLayoutId id="2147483654" r:id="rId15"/>
    <p:sldLayoutId id="214748365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tint val="50000"/>
                <a:satMod val="300000"/>
                <a:alpha val="99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1177-FC0E-4391-920C-1EA553AB7EDB}" type="datetimeFigureOut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3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udd.presentermedia.com/presentation-mak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C3961-393D-9324-3449-24571B6CD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D14B12-21D5-657F-45E9-CA703DE84D3B}"/>
              </a:ext>
            </a:extLst>
          </p:cNvPr>
          <p:cNvSpPr/>
          <p:nvPr/>
        </p:nvSpPr>
        <p:spPr>
          <a:xfrm>
            <a:off x="-34165" y="0"/>
            <a:ext cx="122261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DAAA2B-405F-7448-DE7B-88F0D3BA3387}"/>
              </a:ext>
            </a:extLst>
          </p:cNvPr>
          <p:cNvGrpSpPr/>
          <p:nvPr/>
        </p:nvGrpSpPr>
        <p:grpSpPr>
          <a:xfrm>
            <a:off x="-90089" y="-167915"/>
            <a:ext cx="4802766" cy="4802766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FB9AE1-9FE2-702B-6C74-DF3914771360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7BA7EF9-0B66-BC46-3D25-9DB999EC34E8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52DDBC-E27C-C1DC-D0AB-BF7C8E3890D7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F17EFF-08D7-CD21-9B92-9B75B486BE30}"/>
              </a:ext>
            </a:extLst>
          </p:cNvPr>
          <p:cNvSpPr/>
          <p:nvPr/>
        </p:nvSpPr>
        <p:spPr>
          <a:xfrm>
            <a:off x="1198449" y="2461271"/>
            <a:ext cx="920614" cy="920614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2B76BD-5B33-C45D-1758-D2B5A9D5767D}"/>
              </a:ext>
            </a:extLst>
          </p:cNvPr>
          <p:cNvGrpSpPr/>
          <p:nvPr/>
        </p:nvGrpSpPr>
        <p:grpSpPr>
          <a:xfrm>
            <a:off x="1374187" y="2640546"/>
            <a:ext cx="1138275" cy="1138275"/>
            <a:chOff x="891247" y="1170605"/>
            <a:chExt cx="2175580" cy="2175580"/>
          </a:xfrm>
          <a:solidFill>
            <a:schemeClr val="bg2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883F73-9F98-9E5B-3C12-764508BDC3E8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DAD4CF-D11A-3FD6-39CA-B332DFA3F774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EAC2E7-50F9-4367-739E-8240531868E8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930D882F-ADF7-FF78-05AB-B92CF356881A}"/>
              </a:ext>
            </a:extLst>
          </p:cNvPr>
          <p:cNvSpPr txBox="1"/>
          <p:nvPr/>
        </p:nvSpPr>
        <p:spPr>
          <a:xfrm>
            <a:off x="2020303" y="3207178"/>
            <a:ext cx="8810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900" b="1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sz="6600" dirty="0"/>
              <a:t>Wellness in the Workplace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F4C6DCCF-3F3A-C0FD-EC74-B64B78DD0E95}"/>
              </a:ext>
            </a:extLst>
          </p:cNvPr>
          <p:cNvSpPr txBox="1"/>
          <p:nvPr/>
        </p:nvSpPr>
        <p:spPr>
          <a:xfrm>
            <a:off x="2020302" y="5580454"/>
            <a:ext cx="850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z="2300"/>
              <a:t>Strategies to Enhance Employee Well-being</a:t>
            </a:r>
          </a:p>
        </p:txBody>
      </p:sp>
      <p:pic>
        <p:nvPicPr>
          <p:cNvPr id="17" name="Picture 16" descr="A person sitting in a lotus pose&#10;&#10;AI-generated content may be incorrect.">
            <a:extLst>
              <a:ext uri="{FF2B5EF4-FFF2-40B4-BE49-F238E27FC236}">
                <a16:creationId xmlns:a16="http://schemas.microsoft.com/office/drawing/2014/main" id="{7D2C9A18-A722-AB2A-8496-DCB1D226E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00" y="1133457"/>
            <a:ext cx="4008011" cy="52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55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4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4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D7933-6450-8FD9-CB5E-405440F5C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4BA7BF-CF62-A42C-1B2C-C26F7B4AC01E}"/>
              </a:ext>
            </a:extLst>
          </p:cNvPr>
          <p:cNvSpPr/>
          <p:nvPr/>
        </p:nvSpPr>
        <p:spPr>
          <a:xfrm>
            <a:off x="-17083" y="0"/>
            <a:ext cx="122261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C3AD98-A2A3-64DD-6454-B52C449B6358}"/>
              </a:ext>
            </a:extLst>
          </p:cNvPr>
          <p:cNvGrpSpPr/>
          <p:nvPr/>
        </p:nvGrpSpPr>
        <p:grpSpPr>
          <a:xfrm rot="10800000">
            <a:off x="8930020" y="3578938"/>
            <a:ext cx="3279062" cy="3279062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E527C6-433B-A4BD-17F6-7EBA2EFC0EA7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F6D406-11C2-5A21-962E-B7DAEFFE577F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F002F1-0C5F-8766-64C9-2F268BE0227C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434F426-2E7F-692D-CACD-681589D91FBF}"/>
              </a:ext>
            </a:extLst>
          </p:cNvPr>
          <p:cNvSpPr/>
          <p:nvPr/>
        </p:nvSpPr>
        <p:spPr>
          <a:xfrm flipH="1">
            <a:off x="3905712" y="765871"/>
            <a:ext cx="18288" cy="5332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14D0C0C-870C-ECB2-4A44-52C3D2799FB2}"/>
              </a:ext>
            </a:extLst>
          </p:cNvPr>
          <p:cNvSpPr/>
          <p:nvPr/>
        </p:nvSpPr>
        <p:spPr>
          <a:xfrm rot="10800000">
            <a:off x="3380563" y="953270"/>
            <a:ext cx="421737" cy="421736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47C1C8-DC39-39F1-ABF3-FA929049F319}"/>
              </a:ext>
            </a:extLst>
          </p:cNvPr>
          <p:cNvGrpSpPr/>
          <p:nvPr/>
        </p:nvGrpSpPr>
        <p:grpSpPr>
          <a:xfrm rot="13500000">
            <a:off x="3307511" y="777788"/>
            <a:ext cx="452637" cy="640126"/>
            <a:chOff x="2918623" y="858440"/>
            <a:chExt cx="452637" cy="64012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B5D31C-6DA7-448F-5132-57E524641D4E}"/>
                </a:ext>
              </a:extLst>
            </p:cNvPr>
            <p:cNvSpPr/>
            <p:nvPr/>
          </p:nvSpPr>
          <p:spPr>
            <a:xfrm rot="18900000">
              <a:off x="2918623" y="1045929"/>
              <a:ext cx="265148" cy="265148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B2D4687-2D23-4820-3140-FA2133691C60}"/>
                </a:ext>
              </a:extLst>
            </p:cNvPr>
            <p:cNvSpPr/>
            <p:nvPr/>
          </p:nvSpPr>
          <p:spPr>
            <a:xfrm rot="18900000">
              <a:off x="3106111" y="858440"/>
              <a:ext cx="265148" cy="265148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A51C1C-DC11-E1FC-37F9-5962A342A8E2}"/>
                </a:ext>
              </a:extLst>
            </p:cNvPr>
            <p:cNvSpPr/>
            <p:nvPr/>
          </p:nvSpPr>
          <p:spPr>
            <a:xfrm rot="18900000">
              <a:off x="3106112" y="1233418"/>
              <a:ext cx="265148" cy="265148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A63AAEE0-1F73-3CCB-66B2-E87821FCD451}"/>
              </a:ext>
            </a:extLst>
          </p:cNvPr>
          <p:cNvSpPr txBox="1"/>
          <p:nvPr/>
        </p:nvSpPr>
        <p:spPr>
          <a:xfrm>
            <a:off x="4827104" y="1495445"/>
            <a:ext cx="6933699" cy="17543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00" b="1">
                <a:solidFill>
                  <a:schemeClr val="bg2"/>
                </a:solidFill>
              </a:rPr>
              <a:t>The Importance of Workplace Wellness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id="{485B5F9B-D456-BBBB-7C24-3417DDA57576}"/>
              </a:ext>
            </a:extLst>
          </p:cNvPr>
          <p:cNvSpPr txBox="1"/>
          <p:nvPr/>
        </p:nvSpPr>
        <p:spPr>
          <a:xfrm>
            <a:off x="4827104" y="3729831"/>
            <a:ext cx="6036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Implementing wellness programs leads to happier, healthier employees. These programs can reduce stress, improve productivity, and enhance overall job satisfaction, making the workplace more enjoyable for everyone.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6CA69FE8-FF50-7BC6-9800-27ECDFA58E76}"/>
              </a:ext>
            </a:extLst>
          </p:cNvPr>
          <p:cNvSpPr txBox="1"/>
          <p:nvPr/>
        </p:nvSpPr>
        <p:spPr>
          <a:xfrm>
            <a:off x="85886" y="3353304"/>
            <a:ext cx="3716414" cy="7658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ctr">
              <a:defRPr/>
            </a:pPr>
            <a:r>
              <a:rPr lang="en-US" sz="2600">
                <a:solidFill>
                  <a:schemeClr val="bg2"/>
                </a:solidFill>
              </a:rPr>
              <a:t>Employee Engagement</a:t>
            </a:r>
          </a:p>
        </p:txBody>
      </p:sp>
    </p:spTree>
    <p:extLst>
      <p:ext uri="{BB962C8B-B14F-4D97-AF65-F5344CB8AC3E}">
        <p14:creationId xmlns:p14="http://schemas.microsoft.com/office/powerpoint/2010/main" val="37361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55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4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4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55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D4CB-00AA-CDE0-99D6-2D5DE3BF1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A0037A-D1F1-5435-C005-D43EAE7C88C2}"/>
              </a:ext>
            </a:extLst>
          </p:cNvPr>
          <p:cNvSpPr/>
          <p:nvPr/>
        </p:nvSpPr>
        <p:spPr>
          <a:xfrm>
            <a:off x="-34165" y="1"/>
            <a:ext cx="122261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C68415-1F0C-0DFA-F409-12C0A36D98CF}"/>
              </a:ext>
            </a:extLst>
          </p:cNvPr>
          <p:cNvGrpSpPr/>
          <p:nvPr/>
        </p:nvGrpSpPr>
        <p:grpSpPr>
          <a:xfrm rot="10800000">
            <a:off x="8930020" y="3578938"/>
            <a:ext cx="3279062" cy="3279062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5D725B4-F53F-E0FF-81C1-1CBE25FAB50F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74C1965-E26B-7896-A8A5-09C4BB33A430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45262F8-4468-4917-0D46-A632D13B81DD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58C3DB47-9C40-927E-EDF2-16769663804B}"/>
              </a:ext>
            </a:extLst>
          </p:cNvPr>
          <p:cNvSpPr/>
          <p:nvPr/>
        </p:nvSpPr>
        <p:spPr>
          <a:xfrm flipH="1">
            <a:off x="3905712" y="765871"/>
            <a:ext cx="18288" cy="5332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1EE0D6A-44DE-56AB-C190-B94FE4EE7116}"/>
              </a:ext>
            </a:extLst>
          </p:cNvPr>
          <p:cNvSpPr/>
          <p:nvPr/>
        </p:nvSpPr>
        <p:spPr>
          <a:xfrm rot="10800000">
            <a:off x="3380563" y="953270"/>
            <a:ext cx="421737" cy="421736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FDB73D8-C997-E1D3-6C50-A6A7A8D5F893}"/>
              </a:ext>
            </a:extLst>
          </p:cNvPr>
          <p:cNvGrpSpPr/>
          <p:nvPr/>
        </p:nvGrpSpPr>
        <p:grpSpPr>
          <a:xfrm rot="13500000">
            <a:off x="3307511" y="777788"/>
            <a:ext cx="452637" cy="640126"/>
            <a:chOff x="2918623" y="858440"/>
            <a:chExt cx="452637" cy="64012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DF50EBB-4346-4029-5A64-846A55635A98}"/>
                </a:ext>
              </a:extLst>
            </p:cNvPr>
            <p:cNvSpPr/>
            <p:nvPr/>
          </p:nvSpPr>
          <p:spPr>
            <a:xfrm rot="18900000">
              <a:off x="2918623" y="1045929"/>
              <a:ext cx="265148" cy="265148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8B80462-3A25-AC05-CFD7-9512597104E2}"/>
                </a:ext>
              </a:extLst>
            </p:cNvPr>
            <p:cNvSpPr/>
            <p:nvPr/>
          </p:nvSpPr>
          <p:spPr>
            <a:xfrm rot="18900000">
              <a:off x="3106111" y="858440"/>
              <a:ext cx="265148" cy="265148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99B58D3-7C54-8BE4-1F4B-E14E6AE1F182}"/>
                </a:ext>
              </a:extLst>
            </p:cNvPr>
            <p:cNvSpPr/>
            <p:nvPr/>
          </p:nvSpPr>
          <p:spPr>
            <a:xfrm rot="18900000">
              <a:off x="3106112" y="1233418"/>
              <a:ext cx="265148" cy="265148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190DC54F-6131-42B1-8002-F4BBE63777D0}"/>
              </a:ext>
            </a:extLst>
          </p:cNvPr>
          <p:cNvSpPr txBox="1"/>
          <p:nvPr/>
        </p:nvSpPr>
        <p:spPr>
          <a:xfrm>
            <a:off x="4845667" y="765871"/>
            <a:ext cx="6933699" cy="18119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>
                <a:solidFill>
                  <a:schemeClr val="bg2"/>
                </a:solidFill>
              </a:rPr>
              <a:t>Benefits of Employee Wellness Programs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id="{07179BE3-841F-43E0-6EFC-57CFA6E5244A}"/>
              </a:ext>
            </a:extLst>
          </p:cNvPr>
          <p:cNvSpPr txBox="1"/>
          <p:nvPr/>
        </p:nvSpPr>
        <p:spPr>
          <a:xfrm>
            <a:off x="4845667" y="3000257"/>
            <a:ext cx="6036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Wellness programs contribute to a healthier workforce, reducing absenteeism and healthcare costs. Employees who participate often report higher satisfaction and lower stress levels.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40BDB2AD-537E-675B-CA08-09F934507DCA}"/>
              </a:ext>
            </a:extLst>
          </p:cNvPr>
          <p:cNvSpPr txBox="1"/>
          <p:nvPr/>
        </p:nvSpPr>
        <p:spPr>
          <a:xfrm>
            <a:off x="4845667" y="4851709"/>
            <a:ext cx="6036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Investing in employee wellness boosts morale and fosters a positive work environment, leading to improved retention rates and overall productivity.</a:t>
            </a:r>
          </a:p>
        </p:txBody>
      </p:sp>
      <p:sp>
        <p:nvSpPr>
          <p:cNvPr id="49" name="4">
            <a:extLst>
              <a:ext uri="{FF2B5EF4-FFF2-40B4-BE49-F238E27FC236}">
                <a16:creationId xmlns:a16="http://schemas.microsoft.com/office/drawing/2014/main" id="{B97766BC-8D27-69A2-3B4F-3A517C549D89}"/>
              </a:ext>
            </a:extLst>
          </p:cNvPr>
          <p:cNvSpPr txBox="1"/>
          <p:nvPr/>
        </p:nvSpPr>
        <p:spPr>
          <a:xfrm>
            <a:off x="85886" y="3353304"/>
            <a:ext cx="3716414" cy="7658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ctr">
              <a:defRPr/>
            </a:pPr>
            <a:r>
              <a:rPr lang="en-US" sz="2600">
                <a:solidFill>
                  <a:schemeClr val="bg2"/>
                </a:solidFill>
              </a:rPr>
              <a:t>Health &amp; Productivity</a:t>
            </a:r>
          </a:p>
        </p:txBody>
      </p:sp>
    </p:spTree>
    <p:extLst>
      <p:ext uri="{BB962C8B-B14F-4D97-AF65-F5344CB8AC3E}">
        <p14:creationId xmlns:p14="http://schemas.microsoft.com/office/powerpoint/2010/main" val="32324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55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4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4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55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6" grpId="0"/>
      <p:bldP spid="9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23A50-F473-7A46-81F5-73BA702D6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DBB4A2-A75B-3CAB-D7B4-E44C3D98E939}"/>
              </a:ext>
            </a:extLst>
          </p:cNvPr>
          <p:cNvSpPr/>
          <p:nvPr/>
        </p:nvSpPr>
        <p:spPr>
          <a:xfrm>
            <a:off x="-34165" y="1"/>
            <a:ext cx="122261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7FAFFA-4F37-3841-F843-0DDBAA8D601C}"/>
              </a:ext>
            </a:extLst>
          </p:cNvPr>
          <p:cNvGrpSpPr/>
          <p:nvPr/>
        </p:nvGrpSpPr>
        <p:grpSpPr>
          <a:xfrm>
            <a:off x="-34165" y="-139727"/>
            <a:ext cx="2604265" cy="2604265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E511D4F-31DF-E8AC-A7DE-74ED7E8705E4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31DB7C2-9EB6-D9E8-B82C-3592996A8085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5D134D6-7515-0340-6875-CE97AB64C771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EDB5ED2-BF7E-6CED-294E-4911FE73B2D5}"/>
              </a:ext>
            </a:extLst>
          </p:cNvPr>
          <p:cNvSpPr/>
          <p:nvPr/>
        </p:nvSpPr>
        <p:spPr>
          <a:xfrm flipH="1">
            <a:off x="6244433" y="3740004"/>
            <a:ext cx="18288" cy="1737360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410B8D-3C2F-2A7B-9EA2-EEFDA0F3B5F5}"/>
              </a:ext>
            </a:extLst>
          </p:cNvPr>
          <p:cNvSpPr/>
          <p:nvPr/>
        </p:nvSpPr>
        <p:spPr>
          <a:xfrm>
            <a:off x="-34165" y="0"/>
            <a:ext cx="587466" cy="587466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DAD5EF-F13E-C3C4-D69C-621D01C551BA}"/>
              </a:ext>
            </a:extLst>
          </p:cNvPr>
          <p:cNvGrpSpPr/>
          <p:nvPr/>
        </p:nvGrpSpPr>
        <p:grpSpPr>
          <a:xfrm>
            <a:off x="69878" y="104044"/>
            <a:ext cx="758758" cy="758759"/>
            <a:chOff x="2173595" y="533880"/>
            <a:chExt cx="758758" cy="75875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318AF4-DC25-577C-A9F1-2040E61B3874}"/>
                </a:ext>
              </a:extLst>
            </p:cNvPr>
            <p:cNvSpPr/>
            <p:nvPr/>
          </p:nvSpPr>
          <p:spPr>
            <a:xfrm>
              <a:off x="2173595" y="533880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A96E298-081D-C052-98EE-CAECEC26EFC4}"/>
                </a:ext>
              </a:extLst>
            </p:cNvPr>
            <p:cNvSpPr/>
            <p:nvPr/>
          </p:nvSpPr>
          <p:spPr>
            <a:xfrm>
              <a:off x="2552974" y="533881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DDFDCA-F2C9-3D4E-2746-39D786A0F440}"/>
                </a:ext>
              </a:extLst>
            </p:cNvPr>
            <p:cNvSpPr/>
            <p:nvPr/>
          </p:nvSpPr>
          <p:spPr>
            <a:xfrm>
              <a:off x="2173595" y="913260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F2E2BAD-997E-2FFE-BCF0-E460AA51756D}"/>
              </a:ext>
            </a:extLst>
          </p:cNvPr>
          <p:cNvSpPr/>
          <p:nvPr/>
        </p:nvSpPr>
        <p:spPr>
          <a:xfrm rot="10800000">
            <a:off x="11604534" y="6270533"/>
            <a:ext cx="587466" cy="587466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4EEDE5-D4D5-4BAE-D356-722846B7F490}"/>
              </a:ext>
            </a:extLst>
          </p:cNvPr>
          <p:cNvGrpSpPr/>
          <p:nvPr/>
        </p:nvGrpSpPr>
        <p:grpSpPr>
          <a:xfrm rot="10800000">
            <a:off x="10884401" y="5550397"/>
            <a:ext cx="1203556" cy="1203558"/>
            <a:chOff x="2173595" y="533880"/>
            <a:chExt cx="758758" cy="75875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5DA3B0A-C1F3-5C7F-1D3C-ED920AC4D505}"/>
                </a:ext>
              </a:extLst>
            </p:cNvPr>
            <p:cNvSpPr/>
            <p:nvPr/>
          </p:nvSpPr>
          <p:spPr>
            <a:xfrm>
              <a:off x="2173595" y="533880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630BB4-BA06-57B8-EB49-C57048DD0A89}"/>
                </a:ext>
              </a:extLst>
            </p:cNvPr>
            <p:cNvSpPr/>
            <p:nvPr/>
          </p:nvSpPr>
          <p:spPr>
            <a:xfrm>
              <a:off x="2552974" y="533881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A34905B-6B69-FF28-F2DB-99CE676A4E90}"/>
                </a:ext>
              </a:extLst>
            </p:cNvPr>
            <p:cNvSpPr/>
            <p:nvPr/>
          </p:nvSpPr>
          <p:spPr>
            <a:xfrm>
              <a:off x="2173595" y="913260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444512-377E-D4C5-C407-E3E21253E472}"/>
              </a:ext>
            </a:extLst>
          </p:cNvPr>
          <p:cNvGrpSpPr/>
          <p:nvPr/>
        </p:nvGrpSpPr>
        <p:grpSpPr>
          <a:xfrm rot="10800000">
            <a:off x="9740135" y="4518810"/>
            <a:ext cx="2604265" cy="2604265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B6D6434-FDC7-36BB-C698-8B2DB8987B0D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DC721A4-96B5-E5DB-03DA-BB61D4777636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94DE91-1A5F-AD07-543E-1A4D1A0DD8CD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AB1FB3B3-C838-0318-AF87-166EEA16A209}"/>
              </a:ext>
            </a:extLst>
          </p:cNvPr>
          <p:cNvSpPr txBox="1"/>
          <p:nvPr/>
        </p:nvSpPr>
        <p:spPr>
          <a:xfrm>
            <a:off x="955074" y="1909277"/>
            <a:ext cx="10649460" cy="1413284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>
                <a:solidFill>
                  <a:schemeClr val="bg2"/>
                </a:solidFill>
              </a:rPr>
              <a:t>Creating a Supportive Environment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982A29D2-1030-11A2-46EB-A780C704A3B5}"/>
              </a:ext>
            </a:extLst>
          </p:cNvPr>
          <p:cNvSpPr txBox="1"/>
          <p:nvPr/>
        </p:nvSpPr>
        <p:spPr>
          <a:xfrm>
            <a:off x="955074" y="962147"/>
            <a:ext cx="6302326" cy="94713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>
                <a:solidFill>
                  <a:schemeClr val="bg2"/>
                </a:solidFill>
              </a:rPr>
              <a:t>Fostering Health &amp; Well-being</a:t>
            </a: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3A9495D3-15C4-C540-F7A7-36840C1B0820}"/>
              </a:ext>
            </a:extLst>
          </p:cNvPr>
          <p:cNvSpPr txBox="1"/>
          <p:nvPr/>
        </p:nvSpPr>
        <p:spPr>
          <a:xfrm>
            <a:off x="1041515" y="3766671"/>
            <a:ext cx="4258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A supportive workplace environment encourages open discussions about mental health, provides resources, and promotes work-life balance. This leads to a more engaged workforce.</a:t>
            </a:r>
          </a:p>
        </p:txBody>
      </p:sp>
      <p:sp>
        <p:nvSpPr>
          <p:cNvPr id="3" name="4">
            <a:extLst>
              <a:ext uri="{FF2B5EF4-FFF2-40B4-BE49-F238E27FC236}">
                <a16:creationId xmlns:a16="http://schemas.microsoft.com/office/drawing/2014/main" id="{448DBEF1-3E2C-AF4E-D52B-38DCB3B637FB}"/>
              </a:ext>
            </a:extLst>
          </p:cNvPr>
          <p:cNvSpPr txBox="1"/>
          <p:nvPr/>
        </p:nvSpPr>
        <p:spPr>
          <a:xfrm>
            <a:off x="6708659" y="3766671"/>
            <a:ext cx="4258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Employers should prioritize mental health initiatives to create a culture of well-being.</a:t>
            </a:r>
          </a:p>
        </p:txBody>
      </p:sp>
    </p:spTree>
    <p:extLst>
      <p:ext uri="{BB962C8B-B14F-4D97-AF65-F5344CB8AC3E}">
        <p14:creationId xmlns:p14="http://schemas.microsoft.com/office/powerpoint/2010/main" val="3604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0" grpId="0"/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BFF5F-8D1A-3407-9734-3690D2034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174672-319A-8D49-DA26-55089C3826B2}"/>
              </a:ext>
            </a:extLst>
          </p:cNvPr>
          <p:cNvSpPr/>
          <p:nvPr/>
        </p:nvSpPr>
        <p:spPr>
          <a:xfrm>
            <a:off x="-34165" y="1"/>
            <a:ext cx="122261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DE267B-CFD1-0EF8-CC6A-4545CDD2D861}"/>
              </a:ext>
            </a:extLst>
          </p:cNvPr>
          <p:cNvGrpSpPr/>
          <p:nvPr/>
        </p:nvGrpSpPr>
        <p:grpSpPr>
          <a:xfrm>
            <a:off x="-34165" y="-139727"/>
            <a:ext cx="2604265" cy="2604265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0FB09E-9849-6B6E-09DA-1F6F8BBC94ED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EF55136-F1E7-16FB-E306-C5D6DF23AFA4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27D66A-F997-E179-9C92-7A1BA2619D96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B68B74-4537-984E-2580-9FB29C43716E}"/>
              </a:ext>
            </a:extLst>
          </p:cNvPr>
          <p:cNvGrpSpPr/>
          <p:nvPr/>
        </p:nvGrpSpPr>
        <p:grpSpPr>
          <a:xfrm rot="10800000">
            <a:off x="9740135" y="4518810"/>
            <a:ext cx="2604265" cy="2604265"/>
            <a:chOff x="891247" y="1170605"/>
            <a:chExt cx="2175580" cy="2175580"/>
          </a:xfrm>
          <a:solidFill>
            <a:schemeClr val="bg2">
              <a:alpha val="1000"/>
            </a:schemeClr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6487514-4F7B-D673-A5D9-F8D701DADF71}"/>
                </a:ext>
              </a:extLst>
            </p:cNvPr>
            <p:cNvSpPr/>
            <p:nvPr/>
          </p:nvSpPr>
          <p:spPr>
            <a:xfrm>
              <a:off x="891247" y="225839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11FA8FF-A83D-F726-E025-A86C177A8889}"/>
                </a:ext>
              </a:extLst>
            </p:cNvPr>
            <p:cNvSpPr/>
            <p:nvPr/>
          </p:nvSpPr>
          <p:spPr>
            <a:xfrm>
              <a:off x="89124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DE18A3A-7162-1B47-5330-15730D200C83}"/>
                </a:ext>
              </a:extLst>
            </p:cNvPr>
            <p:cNvSpPr/>
            <p:nvPr/>
          </p:nvSpPr>
          <p:spPr>
            <a:xfrm>
              <a:off x="1979037" y="1170605"/>
              <a:ext cx="1087790" cy="1087790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F8ADCC6-BAFE-79C3-DBC5-1704775966FD}"/>
              </a:ext>
            </a:extLst>
          </p:cNvPr>
          <p:cNvSpPr/>
          <p:nvPr/>
        </p:nvSpPr>
        <p:spPr>
          <a:xfrm rot="16200000" flipH="1">
            <a:off x="1975217" y="3129223"/>
            <a:ext cx="18288" cy="1737360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3459B0F-BFE3-A3A8-70DA-B5EF097B9DC0}"/>
              </a:ext>
            </a:extLst>
          </p:cNvPr>
          <p:cNvSpPr/>
          <p:nvPr/>
        </p:nvSpPr>
        <p:spPr>
          <a:xfrm>
            <a:off x="-34165" y="0"/>
            <a:ext cx="587466" cy="587466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D0E416-7368-5A77-CFE5-9A18D3F7B982}"/>
              </a:ext>
            </a:extLst>
          </p:cNvPr>
          <p:cNvGrpSpPr/>
          <p:nvPr/>
        </p:nvGrpSpPr>
        <p:grpSpPr>
          <a:xfrm>
            <a:off x="69878" y="104044"/>
            <a:ext cx="758758" cy="758759"/>
            <a:chOff x="2173595" y="533880"/>
            <a:chExt cx="758758" cy="75875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802CC4-CD0D-00FB-EC84-C811A3D6E88F}"/>
                </a:ext>
              </a:extLst>
            </p:cNvPr>
            <p:cNvSpPr/>
            <p:nvPr/>
          </p:nvSpPr>
          <p:spPr>
            <a:xfrm>
              <a:off x="2173595" y="533880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79BDAB-31E1-034A-E6ED-A01AEDE7CDDE}"/>
                </a:ext>
              </a:extLst>
            </p:cNvPr>
            <p:cNvSpPr/>
            <p:nvPr/>
          </p:nvSpPr>
          <p:spPr>
            <a:xfrm>
              <a:off x="2552974" y="533881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32C617-EAFE-9BA3-5E3C-E67340AF6078}"/>
                </a:ext>
              </a:extLst>
            </p:cNvPr>
            <p:cNvSpPr/>
            <p:nvPr/>
          </p:nvSpPr>
          <p:spPr>
            <a:xfrm>
              <a:off x="2173595" y="913260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A110EBA-68A2-DE40-F4FC-5E6DDF0FFB28}"/>
              </a:ext>
            </a:extLst>
          </p:cNvPr>
          <p:cNvSpPr/>
          <p:nvPr/>
        </p:nvSpPr>
        <p:spPr>
          <a:xfrm rot="10800000">
            <a:off x="11604534" y="6270533"/>
            <a:ext cx="587466" cy="587466"/>
          </a:xfrm>
          <a:custGeom>
            <a:avLst/>
            <a:gdLst>
              <a:gd name="connsiteX0" fmla="*/ 0 w 226274"/>
              <a:gd name="connsiteY0" fmla="*/ 0 h 226274"/>
              <a:gd name="connsiteX1" fmla="*/ 226274 w 226274"/>
              <a:gd name="connsiteY1" fmla="*/ 0 h 226274"/>
              <a:gd name="connsiteX2" fmla="*/ 0 w 226274"/>
              <a:gd name="connsiteY2" fmla="*/ 226274 h 2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4" h="226274">
                <a:moveTo>
                  <a:pt x="0" y="0"/>
                </a:moveTo>
                <a:lnTo>
                  <a:pt x="226274" y="0"/>
                </a:lnTo>
                <a:lnTo>
                  <a:pt x="0" y="226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7B9A7D-BFC5-8510-54BA-D1F1F4E039F9}"/>
              </a:ext>
            </a:extLst>
          </p:cNvPr>
          <p:cNvGrpSpPr/>
          <p:nvPr/>
        </p:nvGrpSpPr>
        <p:grpSpPr>
          <a:xfrm rot="10800000">
            <a:off x="10884401" y="5550397"/>
            <a:ext cx="1203556" cy="1203558"/>
            <a:chOff x="2173595" y="533880"/>
            <a:chExt cx="758758" cy="75875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71C288-4BB5-51BD-32B6-F182C5E1095C}"/>
                </a:ext>
              </a:extLst>
            </p:cNvPr>
            <p:cNvSpPr/>
            <p:nvPr/>
          </p:nvSpPr>
          <p:spPr>
            <a:xfrm>
              <a:off x="2173595" y="533880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0194DA-FF24-43A8-1E16-24DEDDCFF946}"/>
                </a:ext>
              </a:extLst>
            </p:cNvPr>
            <p:cNvSpPr/>
            <p:nvPr/>
          </p:nvSpPr>
          <p:spPr>
            <a:xfrm>
              <a:off x="2552974" y="533881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25D87C-47B4-3322-E4F7-5EA8AD3C661D}"/>
                </a:ext>
              </a:extLst>
            </p:cNvPr>
            <p:cNvSpPr/>
            <p:nvPr/>
          </p:nvSpPr>
          <p:spPr>
            <a:xfrm>
              <a:off x="2173595" y="913260"/>
              <a:ext cx="379379" cy="379379"/>
            </a:xfrm>
            <a:custGeom>
              <a:avLst/>
              <a:gdLst>
                <a:gd name="connsiteX0" fmla="*/ 0 w 226274"/>
                <a:gd name="connsiteY0" fmla="*/ 0 h 226274"/>
                <a:gd name="connsiteX1" fmla="*/ 226274 w 226274"/>
                <a:gd name="connsiteY1" fmla="*/ 0 h 226274"/>
                <a:gd name="connsiteX2" fmla="*/ 0 w 226274"/>
                <a:gd name="connsiteY2" fmla="*/ 226274 h 22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4" h="226274">
                  <a:moveTo>
                    <a:pt x="0" y="0"/>
                  </a:moveTo>
                  <a:lnTo>
                    <a:pt x="226274" y="0"/>
                  </a:lnTo>
                  <a:lnTo>
                    <a:pt x="0" y="2262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1">
            <a:extLst>
              <a:ext uri="{FF2B5EF4-FFF2-40B4-BE49-F238E27FC236}">
                <a16:creationId xmlns:a16="http://schemas.microsoft.com/office/drawing/2014/main" id="{82C5B84E-B1E4-13A6-3C7B-E92730F549D9}"/>
              </a:ext>
            </a:extLst>
          </p:cNvPr>
          <p:cNvSpPr txBox="1"/>
          <p:nvPr/>
        </p:nvSpPr>
        <p:spPr>
          <a:xfrm>
            <a:off x="949029" y="2363079"/>
            <a:ext cx="8175093" cy="1254772"/>
          </a:xfrm>
          <a:prstGeom prst="rect">
            <a:avLst/>
          </a:prstGeom>
          <a:noFill/>
        </p:spPr>
        <p:txBody>
          <a:bodyPr wrap="square" t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bg2"/>
                </a:solidFill>
              </a:rPr>
              <a:t>Effective Wellness Strategies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38EB3E21-CA8A-1FB9-9A47-217F2B90D81D}"/>
              </a:ext>
            </a:extLst>
          </p:cNvPr>
          <p:cNvSpPr txBox="1"/>
          <p:nvPr/>
        </p:nvSpPr>
        <p:spPr>
          <a:xfrm>
            <a:off x="949030" y="1367823"/>
            <a:ext cx="6302326" cy="94713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>
                <a:solidFill>
                  <a:schemeClr val="bg2"/>
                </a:solidFill>
              </a:rPr>
              <a:t>Enhancing Employee Health &amp; Happiness</a:t>
            </a: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DBAA4B59-AFAD-2CBC-9C9C-0BA56CEF88F6}"/>
              </a:ext>
            </a:extLst>
          </p:cNvPr>
          <p:cNvSpPr txBox="1"/>
          <p:nvPr/>
        </p:nvSpPr>
        <p:spPr>
          <a:xfrm>
            <a:off x="1035470" y="4518809"/>
            <a:ext cx="6215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Implementing wellness strategies such as regular health screenings, fitness challenges, and mental health resources can significantly boost employee morale and productivity.</a:t>
            </a:r>
          </a:p>
        </p:txBody>
      </p:sp>
      <p:pic>
        <p:nvPicPr>
          <p:cNvPr id="7" name="Picture 6" descr="A cartoon of a person meditating&#10;&#10;AI-generated content may be incorrect.">
            <a:extLst>
              <a:ext uri="{FF2B5EF4-FFF2-40B4-BE49-F238E27FC236}">
                <a16:creationId xmlns:a16="http://schemas.microsoft.com/office/drawing/2014/main" id="{B41CE81C-10E5-ED53-C063-1EB00B031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47" y="1106949"/>
            <a:ext cx="4442886" cy="58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2060"/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">
            <a:extLst>
              <a:ext uri="{FF2B5EF4-FFF2-40B4-BE49-F238E27FC236}">
                <a16:creationId xmlns:a16="http://schemas.microsoft.com/office/drawing/2014/main" id="{907A66CD-A842-F074-CB6D-7BBDBDFE3BFD}"/>
              </a:ext>
            </a:extLst>
          </p:cNvPr>
          <p:cNvSpPr txBox="1">
            <a:spLocks/>
          </p:cNvSpPr>
          <p:nvPr/>
        </p:nvSpPr>
        <p:spPr>
          <a:xfrm>
            <a:off x="291961" y="501818"/>
            <a:ext cx="116080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46">
              <a:spcBef>
                <a:spcPct val="0"/>
              </a:spcBef>
              <a:buNone/>
              <a:defRPr sz="3600" b="1">
                <a:solidFill>
                  <a:srgbClr val="C5F1FF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slide were created with our AI Presentation Maker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5F1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5" name="Title 4">
            <a:hlinkClick r:id="rId3"/>
            <a:extLst>
              <a:ext uri="{FF2B5EF4-FFF2-40B4-BE49-F238E27FC236}">
                <a16:creationId xmlns:a16="http://schemas.microsoft.com/office/drawing/2014/main" id="{C910D174-C981-EDB8-8893-47170E7F62A4}"/>
              </a:ext>
            </a:extLst>
          </p:cNvPr>
          <p:cNvSpPr txBox="1">
            <a:spLocks/>
          </p:cNvSpPr>
          <p:nvPr/>
        </p:nvSpPr>
        <p:spPr>
          <a:xfrm>
            <a:off x="1168462" y="5449362"/>
            <a:ext cx="98550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Start Creating Your Presentation Now!</a:t>
            </a:r>
          </a:p>
          <a:p>
            <a:pPr lvl="0">
              <a:defRPr/>
            </a:pPr>
            <a:r>
              <a:rPr lang="en-US" sz="1800" b="1" dirty="0">
                <a:solidFill>
                  <a:srgbClr val="00B0F0"/>
                </a:solidFill>
              </a:rPr>
              <a:t>https://www.presentermedia.com/presentation-maker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CFBAD41-3E46-D065-04D8-3BB17877CDEE}"/>
              </a:ext>
            </a:extLst>
          </p:cNvPr>
          <p:cNvSpPr txBox="1">
            <a:spLocks/>
          </p:cNvSpPr>
          <p:nvPr/>
        </p:nvSpPr>
        <p:spPr>
          <a:xfrm>
            <a:off x="3196764" y="314046"/>
            <a:ext cx="5798473" cy="389866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We hope you enjoy presenting with the free slides above.</a:t>
            </a:r>
          </a:p>
        </p:txBody>
      </p:sp>
      <p:pic>
        <p:nvPicPr>
          <p:cNvPr id="6" name="Picture 5" descr="A computer chip with a logo on it&#10;&#10;AI-generated content may be incorrect.">
            <a:extLst>
              <a:ext uri="{FF2B5EF4-FFF2-40B4-BE49-F238E27FC236}">
                <a16:creationId xmlns:a16="http://schemas.microsoft.com/office/drawing/2014/main" id="{1FFC0F47-D3F3-1069-14EF-B87C47686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96" y="1832590"/>
            <a:ext cx="5942808" cy="3429000"/>
          </a:xfrm>
          <a:prstGeom prst="roundRect">
            <a:avLst>
              <a:gd name="adj" fmla="val 7978"/>
            </a:avLst>
          </a:prstGeom>
        </p:spPr>
      </p:pic>
    </p:spTree>
    <p:extLst>
      <p:ext uri="{BB962C8B-B14F-4D97-AF65-F5344CB8AC3E}">
        <p14:creationId xmlns:p14="http://schemas.microsoft.com/office/powerpoint/2010/main" val="352500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2060"/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91590" y="2639410"/>
            <a:ext cx="7239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93E5FF"/>
                </a:solidFill>
              </a:rPr>
              <a:t>Have Questions? Email us!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91959" y="3782410"/>
            <a:ext cx="538480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93E5FF"/>
                </a:solidFill>
              </a:rPr>
              <a:t>support@presentermedia.com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864" y="886507"/>
            <a:ext cx="5267239" cy="5618389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DEBE76A-9779-EF77-A443-B0F8D0172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87" y="1623848"/>
            <a:ext cx="6485507" cy="15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26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FFFAFA"/>
      </a:dk2>
      <a:lt2>
        <a:srgbClr val="393939"/>
      </a:lt2>
      <a:accent1>
        <a:srgbClr val="FFDC48"/>
      </a:accent1>
      <a:accent2>
        <a:srgbClr val="2D2D2D"/>
      </a:accent2>
      <a:accent3>
        <a:srgbClr val="191919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answer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6E9A"/>
      </a:accent1>
      <a:accent2>
        <a:srgbClr val="9E0028"/>
      </a:accent2>
      <a:accent3>
        <a:srgbClr val="1FA135"/>
      </a:accent3>
      <a:accent4>
        <a:srgbClr val="5DCEAF"/>
      </a:accent4>
      <a:accent5>
        <a:srgbClr val="FFA40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AFA"/>
      </a:dk2>
      <a:lt2>
        <a:srgbClr val="393939"/>
      </a:lt2>
      <a:accent1>
        <a:srgbClr val="FFDC48"/>
      </a:accent1>
      <a:accent2>
        <a:srgbClr val="2D2D2D"/>
      </a:accent2>
      <a:accent3>
        <a:srgbClr val="191919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1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6AFDC96-5CE3-436D-B61A-6D0585FFD301}">
  <we:reference id="wa200003891" version="1.0.0.1" store="en-US" storeType="OMEX"/>
  <we:alternateReferences>
    <we:reference id="wa200003891" version="1.0.0.1" store="WA20000389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32251</TotalTime>
  <Words>237</Words>
  <Application>Microsoft Office PowerPoint</Application>
  <PresentationFormat>Widescreen</PresentationFormat>
  <Paragraphs>28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Black</vt:lpstr>
      <vt:lpstr>Calibri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Questions? Email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Maloney</dc:creator>
  <cp:lastModifiedBy>James Maloney</cp:lastModifiedBy>
  <cp:revision>114</cp:revision>
  <dcterms:created xsi:type="dcterms:W3CDTF">2024-05-01T19:13:57Z</dcterms:created>
  <dcterms:modified xsi:type="dcterms:W3CDTF">2025-06-25T21:14:48Z</dcterms:modified>
</cp:coreProperties>
</file>